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314" r:id="rId3"/>
    <p:sldId id="313" r:id="rId4"/>
    <p:sldId id="315" r:id="rId5"/>
    <p:sldId id="316" r:id="rId6"/>
    <p:sldId id="317" r:id="rId7"/>
    <p:sldId id="318" r:id="rId8"/>
    <p:sldId id="319" r:id="rId9"/>
    <p:sldId id="320" r:id="rId10"/>
    <p:sldId id="321" r:id="rId11"/>
    <p:sldId id="323" r:id="rId12"/>
    <p:sldId id="324" r:id="rId13"/>
    <p:sldId id="325" r:id="rId14"/>
    <p:sldId id="322" r:id="rId15"/>
    <p:sldId id="312" r:id="rId16"/>
    <p:sldId id="285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5"/>
    <p:restoredTop sz="94588"/>
  </p:normalViewPr>
  <p:slideViewPr>
    <p:cSldViewPr>
      <p:cViewPr varScale="1">
        <p:scale>
          <a:sx n="107" d="100"/>
          <a:sy n="107" d="100"/>
        </p:scale>
        <p:origin x="1760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96952" y="1124744"/>
            <a:ext cx="5542384" cy="103797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Nama</a:t>
            </a:r>
            <a:r>
              <a:rPr lang="en-US" dirty="0"/>
              <a:t> </a:t>
            </a:r>
            <a:r>
              <a:rPr lang="en-US" dirty="0" err="1"/>
              <a:t>Dosen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59832" y="3573016"/>
            <a:ext cx="5360640" cy="43204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d-ID" dirty="0"/>
              <a:t>SESI PERKULIHAN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 userDrawn="1"/>
        </p:nvSpPr>
        <p:spPr>
          <a:xfrm>
            <a:off x="2987824" y="5132412"/>
            <a:ext cx="5360640" cy="456828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ubtitle 2"/>
          <p:cNvSpPr txBox="1">
            <a:spLocks/>
          </p:cNvSpPr>
          <p:nvPr userDrawn="1"/>
        </p:nvSpPr>
        <p:spPr>
          <a:xfrm>
            <a:off x="2969888" y="4916388"/>
            <a:ext cx="5360640" cy="432048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35896" y="2204864"/>
            <a:ext cx="4176713" cy="720725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id-ID" dirty="0"/>
              <a:t>MATA KULIAH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203575" y="4149725"/>
            <a:ext cx="5127625" cy="1198563"/>
          </a:xfrm>
          <a:prstGeom prst="rect">
            <a:avLst/>
          </a:prstGeom>
        </p:spPr>
        <p:txBody>
          <a:bodyPr/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id-ID" dirty="0"/>
              <a:t>Topik Perkuliahan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739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764704"/>
            <a:ext cx="8229600" cy="926976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5536" y="1916832"/>
            <a:ext cx="7992888" cy="4176464"/>
          </a:xfrm>
          <a:prstGeom prst="rect">
            <a:avLst/>
          </a:prstGeom>
        </p:spPr>
        <p:txBody>
          <a:bodyPr/>
          <a:lstStyle>
            <a:lvl1pPr marL="342900" indent="-342900" algn="l">
              <a:buFont typeface="Courier New" panose="02070309020205020404" pitchFamily="49" charset="0"/>
              <a:buChar char="o"/>
              <a:defRPr sz="24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80975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51405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868144" y="6495420"/>
            <a:ext cx="3097213" cy="333375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www.esaunggul.ac.id</a:t>
            </a:r>
          </a:p>
        </p:txBody>
      </p:sp>
    </p:spTree>
    <p:extLst>
      <p:ext uri="{BB962C8B-B14F-4D97-AF65-F5344CB8AC3E}">
        <p14:creationId xmlns:p14="http://schemas.microsoft.com/office/powerpoint/2010/main" val="1807382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67544" y="476672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68313" y="1773238"/>
            <a:ext cx="3959671" cy="41767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4643438" y="1773238"/>
            <a:ext cx="3960812" cy="41767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70469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C21576B-E1C5-45F0-93D0-4652DD844997}" type="datetimeFigureOut">
              <a:rPr lang="en-US" smtClean="0"/>
              <a:t>10/4/24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F864BF1-00C7-481D-B429-40D01BB628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180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62938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2933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3008313" cy="129614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476672"/>
            <a:ext cx="5111750" cy="56494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844824"/>
            <a:ext cx="3008313" cy="42813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28510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1603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s://www.esaunggul.ac.id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876256" y="6489371"/>
            <a:ext cx="2177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13"/>
              </a:rPr>
              <a:t>www.esaunggul.ac.id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326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60" r:id="rId10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ctr" defTabSz="914400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mailto:lordrendi@gmail.com" TargetMode="Externa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02806" y="2179887"/>
            <a:ext cx="6145657" cy="648072"/>
          </a:xfrm>
        </p:spPr>
        <p:txBody>
          <a:bodyPr/>
          <a:lstStyle/>
          <a:p>
            <a:pPr algn="just"/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Taufik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Rendi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Anggara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S.Si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M.T, LA (IRCA), PCEP, CIBIA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87824" y="3573016"/>
            <a:ext cx="5688632" cy="432048"/>
          </a:xfrm>
        </p:spPr>
        <p:txBody>
          <a:bodyPr/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Chap 3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27784" y="1268760"/>
            <a:ext cx="6151123" cy="720080"/>
          </a:xfrm>
        </p:spPr>
        <p:txBody>
          <a:bodyPr/>
          <a:lstStyle/>
          <a:p>
            <a:pPr algn="l"/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Pemrograman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Mobile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987824" y="4149080"/>
            <a:ext cx="5616624" cy="1367507"/>
          </a:xfrm>
        </p:spPr>
        <p:txBody>
          <a:bodyPr/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Slicing Technique /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Layouting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80858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FACF8-C4D5-75E9-DF01-7EF19861F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64138" y="0"/>
            <a:ext cx="3787516" cy="426623"/>
          </a:xfrm>
        </p:spPr>
        <p:txBody>
          <a:bodyPr/>
          <a:lstStyle/>
          <a:p>
            <a:r>
              <a:rPr lang="en-US" dirty="0"/>
              <a:t>Sample Layout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7D7B51-D608-A626-23BB-B229FD1BD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816" y="1640285"/>
            <a:ext cx="8414368" cy="3577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3073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C8F9B-2C10-F66F-F4F4-0112152B4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02456" y="0"/>
            <a:ext cx="4984861" cy="561491"/>
          </a:xfrm>
        </p:spPr>
        <p:txBody>
          <a:bodyPr/>
          <a:lstStyle/>
          <a:p>
            <a:r>
              <a:rPr lang="en-US" dirty="0"/>
              <a:t>Sample Layout (2)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2BC897-29F8-3AD6-BDBF-5DCE6B0AD0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201" y="975231"/>
            <a:ext cx="2363804" cy="48719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41D739-267E-D751-8BCE-00CCB2569B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1060" y="767142"/>
            <a:ext cx="29972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035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F4EC4-C7EB-5211-D490-EA6588FBB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3128916" cy="629381"/>
          </a:xfrm>
        </p:spPr>
        <p:txBody>
          <a:bodyPr/>
          <a:lstStyle/>
          <a:p>
            <a:r>
              <a:rPr lang="en-US" dirty="0"/>
              <a:t>Continued..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A377B3-796E-70C7-EB1A-353980B5B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153" y="629381"/>
            <a:ext cx="7767694" cy="5293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223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C65C0-5EFE-6FFB-E80C-5EE0350C9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229536" y="0"/>
            <a:ext cx="5483746" cy="617685"/>
          </a:xfrm>
        </p:spPr>
        <p:txBody>
          <a:bodyPr/>
          <a:lstStyle/>
          <a:p>
            <a:r>
              <a:rPr lang="en-US" dirty="0"/>
              <a:t>Continued..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8AA087-E10D-321E-632F-F464E8D07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911" y="1400343"/>
            <a:ext cx="8780178" cy="4057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3745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FC5E8-98EF-7533-4ED9-2DF527B78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3596460" cy="764704"/>
          </a:xfrm>
        </p:spPr>
        <p:txBody>
          <a:bodyPr/>
          <a:lstStyle/>
          <a:p>
            <a:r>
              <a:rPr lang="en-US" dirty="0"/>
              <a:t>Slicing Folder &amp; </a:t>
            </a:r>
            <a:br>
              <a:rPr lang="en-US" dirty="0"/>
            </a:br>
            <a:r>
              <a:rPr lang="en-US" dirty="0"/>
              <a:t>Code Technique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EDB4E9-2F16-8E41-99DF-8FBB095DA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1334480"/>
            <a:ext cx="842010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410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5F831-BA73-464C-B471-356DBE82B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CFE84-3539-2747-BB21-479EDFD4E8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0244" y="1600200"/>
            <a:ext cx="7992888" cy="4645496"/>
          </a:xfrm>
        </p:spPr>
        <p:txBody>
          <a:bodyPr/>
          <a:lstStyle/>
          <a:p>
            <a:r>
              <a:rPr lang="en-US" dirty="0"/>
              <a:t>Deadline 10 Oct 24 at 23:59</a:t>
            </a:r>
          </a:p>
          <a:p>
            <a:r>
              <a:rPr lang="en-US" dirty="0"/>
              <a:t>Create Open github account</a:t>
            </a:r>
          </a:p>
          <a:p>
            <a:r>
              <a:rPr lang="en-US" dirty="0"/>
              <a:t>Create folder </a:t>
            </a:r>
            <a:r>
              <a:rPr lang="en-US" dirty="0" err="1"/>
              <a:t>Tugas</a:t>
            </a:r>
            <a:r>
              <a:rPr lang="en-US" dirty="0"/>
              <a:t> 1</a:t>
            </a:r>
          </a:p>
          <a:p>
            <a:r>
              <a:rPr lang="en-US" dirty="0"/>
              <a:t>Create Starting flutter project</a:t>
            </a:r>
          </a:p>
          <a:p>
            <a:r>
              <a:rPr lang="en-US" dirty="0"/>
              <a:t>Send Link of your GitHub Account to email : </a:t>
            </a:r>
            <a:r>
              <a:rPr lang="en-US" dirty="0" err="1">
                <a:hlinkClick r:id="rId2"/>
              </a:rPr>
              <a:t>lordrendi@gmail.com</a:t>
            </a:r>
            <a:endParaRPr lang="en-US" dirty="0"/>
          </a:p>
          <a:p>
            <a:pPr lvl="1"/>
            <a:r>
              <a:rPr lang="en-US" dirty="0"/>
              <a:t>Title: &lt;</a:t>
            </a:r>
            <a:r>
              <a:rPr lang="en-US" dirty="0" err="1"/>
              <a:t>Nim_Nama_Class_code_Name</a:t>
            </a:r>
            <a:r>
              <a:rPr lang="en-US" dirty="0"/>
              <a:t> of Course&gt;</a:t>
            </a:r>
          </a:p>
          <a:p>
            <a:pPr lvl="1"/>
            <a:r>
              <a:rPr lang="en-US" dirty="0"/>
              <a:t>Body: Link of GitHub Account</a:t>
            </a:r>
          </a:p>
          <a:p>
            <a:pPr lvl="1"/>
            <a:r>
              <a:rPr lang="en-US" dirty="0"/>
              <a:t>Late sending of task will be not get any score</a:t>
            </a:r>
          </a:p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</a:rPr>
              <a:t>Don’t Copy your Friend Code or both of you will get ZERO SCORE</a:t>
            </a:r>
          </a:p>
        </p:txBody>
      </p:sp>
    </p:spTree>
    <p:extLst>
      <p:ext uri="{BB962C8B-B14F-4D97-AF65-F5344CB8AC3E}">
        <p14:creationId xmlns:p14="http://schemas.microsoft.com/office/powerpoint/2010/main" val="25776408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67544" y="2492897"/>
            <a:ext cx="8208912" cy="720079"/>
          </a:xfrm>
        </p:spPr>
        <p:txBody>
          <a:bodyPr/>
          <a:lstStyle/>
          <a:p>
            <a:pPr marL="0" indent="0" algn="ctr" fontAlgn="auto">
              <a:spcAft>
                <a:spcPts val="0"/>
              </a:spcAft>
              <a:buNone/>
              <a:defRPr/>
            </a:pPr>
            <a:r>
              <a:rPr lang="en-US" sz="2800" dirty="0" err="1"/>
              <a:t>Terima</a:t>
            </a:r>
            <a:r>
              <a:rPr lang="en-US" sz="2800" dirty="0"/>
              <a:t> </a:t>
            </a:r>
            <a:r>
              <a:rPr lang="en-US" sz="2800" dirty="0" err="1"/>
              <a:t>Kasih</a:t>
            </a:r>
            <a:endParaRPr lang="en-US" sz="2800" dirty="0"/>
          </a:p>
          <a:p>
            <a:pPr marL="0" indent="0" fontAlgn="auto">
              <a:spcAft>
                <a:spcPts val="0"/>
              </a:spcAft>
              <a:buNone/>
              <a:defRPr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50203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32466-0F79-B3F0-5B5A-E9B56B7AB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50135"/>
            <a:ext cx="8229600" cy="636675"/>
          </a:xfrm>
        </p:spPr>
        <p:txBody>
          <a:bodyPr/>
          <a:lstStyle/>
          <a:p>
            <a:r>
              <a:rPr lang="en-US" dirty="0"/>
              <a:t>Layout Component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CAA7B2-4F27-AF77-C240-F4217EAA4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715" y="1120126"/>
            <a:ext cx="6919044" cy="500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318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F8973-8F3C-68C3-0988-87DA51099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220" y="472215"/>
            <a:ext cx="8229600" cy="926976"/>
          </a:xfrm>
        </p:spPr>
        <p:txBody>
          <a:bodyPr/>
          <a:lstStyle/>
          <a:p>
            <a:r>
              <a:rPr lang="en-US" dirty="0"/>
              <a:t>Basic Flutter Layout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31113A-D497-5759-E3AE-FECC8B887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2641" y="1221927"/>
            <a:ext cx="5215148" cy="467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723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A83DAA0-25F6-1015-443F-5ED9F81FD1D8}"/>
              </a:ext>
            </a:extLst>
          </p:cNvPr>
          <p:cNvSpPr txBox="1"/>
          <p:nvPr/>
        </p:nvSpPr>
        <p:spPr>
          <a:xfrm>
            <a:off x="533849" y="1468668"/>
            <a:ext cx="457424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b="1" i="0" u="none" strike="noStrike" dirty="0">
                <a:solidFill>
                  <a:srgbClr val="2E2E2E"/>
                </a:solidFill>
                <a:effectLst/>
                <a:latin typeface="asap"/>
              </a:rPr>
              <a:t>Apa itu Widget pada Flutter?</a:t>
            </a:r>
            <a:r>
              <a:rPr lang="en-ID" b="0" i="0" u="none" strike="noStrike" dirty="0">
                <a:solidFill>
                  <a:srgbClr val="2E2E2E"/>
                </a:solidFill>
                <a:effectLst/>
                <a:latin typeface="asap"/>
              </a:rPr>
              <a:t> </a:t>
            </a:r>
            <a:r>
              <a:rPr lang="en-ID" dirty="0"/>
              <a:t>Widget</a:t>
            </a:r>
            <a:r>
              <a:rPr lang="en-ID" b="0" i="0" u="none" strike="noStrike" dirty="0">
                <a:solidFill>
                  <a:srgbClr val="2E2E2E"/>
                </a:solidFill>
                <a:effectLst/>
                <a:latin typeface="asap"/>
              </a:rPr>
              <a:t> adalah Semua komponen seperti button, text, icon dan sebagainya yang membentuk sebuah tampilan atau kerangka aplikasi. Keseluruhan dari aplikasi yang terlihat pada layar merupakan kumpulan widget. 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DA5C7B-FCD2-2358-CBBA-C1835320D76A}"/>
              </a:ext>
            </a:extLst>
          </p:cNvPr>
          <p:cNvSpPr txBox="1"/>
          <p:nvPr/>
        </p:nvSpPr>
        <p:spPr>
          <a:xfrm>
            <a:off x="4208981" y="3635006"/>
            <a:ext cx="457090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ID" b="1" i="0" u="none" strike="noStrike" dirty="0">
                <a:solidFill>
                  <a:srgbClr val="273239"/>
                </a:solidFill>
                <a:effectLst/>
                <a:latin typeface="Nunito" panose="020F0502020204030204" pitchFamily="34" charset="0"/>
              </a:rPr>
              <a:t>Standard Widgets :</a:t>
            </a:r>
          </a:p>
          <a:p>
            <a:pPr algn="l" fontAlgn="base"/>
            <a:r>
              <a:rPr lang="en-ID" b="0" i="0" u="none" strike="noStrike" dirty="0">
                <a:solidFill>
                  <a:srgbClr val="273239"/>
                </a:solidFill>
                <a:effectLst/>
                <a:latin typeface="Nunito" panose="020F0502020204030204" pitchFamily="34" charset="0"/>
              </a:rPr>
              <a:t>Standard widgets </a:t>
            </a:r>
            <a:r>
              <a:rPr lang="en-US" b="0" i="0" u="none" strike="noStrike" dirty="0">
                <a:solidFill>
                  <a:srgbClr val="273239"/>
                </a:solidFill>
                <a:effectLst/>
                <a:latin typeface="Nunito" panose="020F0502020204030204" pitchFamily="34" charset="0"/>
              </a:rPr>
              <a:t>di flutter </a:t>
            </a:r>
            <a:r>
              <a:rPr lang="en-US" b="0" i="0" u="none" strike="noStrike" dirty="0" err="1">
                <a:solidFill>
                  <a:srgbClr val="273239"/>
                </a:solidFill>
                <a:effectLst/>
                <a:latin typeface="Nunito" panose="020F0502020204030204" pitchFamily="34" charset="0"/>
              </a:rPr>
              <a:t>terdiri</a:t>
            </a:r>
            <a:r>
              <a:rPr lang="en-US" b="0" i="0" u="none" strike="noStrike" dirty="0">
                <a:solidFill>
                  <a:srgbClr val="273239"/>
                </a:solidFill>
                <a:effectLst/>
                <a:latin typeface="Nunito" panose="020F050202020403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273239"/>
                </a:solidFill>
                <a:effectLst/>
                <a:latin typeface="Nunito" panose="020F0502020204030204" pitchFamily="34" charset="0"/>
              </a:rPr>
              <a:t>dari</a:t>
            </a:r>
            <a:r>
              <a:rPr lang="en-US" b="0" i="0" u="none" strike="noStrike" dirty="0">
                <a:solidFill>
                  <a:srgbClr val="273239"/>
                </a:solidFill>
                <a:effectLst/>
                <a:latin typeface="Nunito" panose="020F0502020204030204" pitchFamily="34" charset="0"/>
              </a:rPr>
              <a:t>: </a:t>
            </a:r>
            <a:r>
              <a:rPr lang="en-ID" b="1" i="0" u="none" strike="noStrike" dirty="0">
                <a:solidFill>
                  <a:srgbClr val="273239"/>
                </a:solidFill>
                <a:effectLst/>
                <a:latin typeface="Nunito" panose="020F0502020204030204" pitchFamily="34" charset="0"/>
              </a:rPr>
              <a:t>Container, GridView, ListView, Stack.</a:t>
            </a:r>
          </a:p>
          <a:p>
            <a:br>
              <a:rPr lang="en-ID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653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DD566-5682-141B-B341-DE37D0C0A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001" y="348863"/>
            <a:ext cx="8229600" cy="926976"/>
          </a:xfrm>
        </p:spPr>
        <p:txBody>
          <a:bodyPr/>
          <a:lstStyle/>
          <a:p>
            <a:r>
              <a:rPr lang="en-US" dirty="0"/>
              <a:t>Standard Widget - Container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B7CEFF-83C5-C6CB-0CB2-17CEF76318DD}"/>
              </a:ext>
            </a:extLst>
          </p:cNvPr>
          <p:cNvSpPr txBox="1"/>
          <p:nvPr/>
        </p:nvSpPr>
        <p:spPr>
          <a:xfrm>
            <a:off x="273107" y="1107051"/>
            <a:ext cx="457424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b="0" i="0" u="none" strike="noStrike" dirty="0">
                <a:solidFill>
                  <a:srgbClr val="273239"/>
                </a:solidFill>
                <a:effectLst/>
                <a:latin typeface="Nunito" pitchFamily="2" charset="77"/>
              </a:rPr>
              <a:t>The </a:t>
            </a:r>
            <a:r>
              <a:rPr lang="en-ID" b="1" i="0" u="none" strike="noStrike" dirty="0">
                <a:solidFill>
                  <a:srgbClr val="273239"/>
                </a:solidFill>
                <a:effectLst/>
                <a:latin typeface="Nunito" pitchFamily="2" charset="77"/>
              </a:rPr>
              <a:t>container</a:t>
            </a:r>
            <a:r>
              <a:rPr lang="en-ID" b="0" i="0" u="none" strike="noStrike" dirty="0">
                <a:solidFill>
                  <a:srgbClr val="273239"/>
                </a:solidFill>
                <a:effectLst/>
                <a:latin typeface="Nunito" pitchFamily="2" charset="77"/>
              </a:rPr>
              <a:t> is the most used widget in flutter. We can add padding, margin, border, and background color-like properties in this widget and we can customize it according to our requirement. It contains only a single widget or child.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530FB0-09EA-249A-54D3-F03C4179E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459" y="3131111"/>
            <a:ext cx="4063343" cy="31006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E430CE-77D0-ED79-433E-88D408922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4521" y="1259328"/>
            <a:ext cx="2565400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38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E5DC4-657F-E8B0-3F04-B636BE060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67100"/>
            <a:ext cx="8229600" cy="595208"/>
          </a:xfrm>
        </p:spPr>
        <p:txBody>
          <a:bodyPr/>
          <a:lstStyle/>
          <a:p>
            <a:r>
              <a:rPr lang="en-US" dirty="0"/>
              <a:t>Standard Widget – Grid 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ECBC80-BB60-3028-668A-CFBAC41604E1}"/>
              </a:ext>
            </a:extLst>
          </p:cNvPr>
          <p:cNvSpPr txBox="1"/>
          <p:nvPr/>
        </p:nvSpPr>
        <p:spPr>
          <a:xfrm>
            <a:off x="233770" y="1120676"/>
            <a:ext cx="43382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ID" b="1" i="0" u="none" strike="noStrike" dirty="0">
                <a:solidFill>
                  <a:srgbClr val="273239"/>
                </a:solidFill>
                <a:effectLst/>
                <a:latin typeface="Nunito" pitchFamily="2" charset="77"/>
              </a:rPr>
              <a:t>Grid view widget</a:t>
            </a:r>
            <a:r>
              <a:rPr lang="en-ID" b="0" i="0" u="none" strike="noStrike" dirty="0">
                <a:solidFill>
                  <a:srgbClr val="273239"/>
                </a:solidFill>
                <a:effectLst/>
                <a:latin typeface="Nunito" pitchFamily="2" charset="77"/>
              </a:rPr>
              <a:t> is a two-dimensional scrollable list, by default it provides two pre-fabricated lists, but you can customize it and build your custom grid.</a:t>
            </a:r>
            <a:endParaRPr lang="en-US" b="0" i="0" u="none" strike="noStrike" dirty="0">
              <a:solidFill>
                <a:srgbClr val="273239"/>
              </a:solidFill>
              <a:effectLst/>
              <a:latin typeface="Nunito" pitchFamily="2" charset="77"/>
            </a:endParaRPr>
          </a:p>
          <a:p>
            <a:pPr marL="342900" indent="-342900" algn="l" fontAlgn="base">
              <a:buAutoNum type="arabicPeriod"/>
            </a:pPr>
            <a:r>
              <a:rPr lang="en-ID" b="0" i="0" u="none" strike="noStrike" dirty="0">
                <a:solidFill>
                  <a:srgbClr val="273239"/>
                </a:solidFill>
                <a:effectLst/>
                <a:latin typeface="Nunito" pitchFamily="2" charset="77"/>
              </a:rPr>
              <a:t>You can change</a:t>
            </a:r>
            <a:r>
              <a:rPr lang="en-ID" b="0" i="1" u="none" strike="noStrike" dirty="0">
                <a:solidFill>
                  <a:srgbClr val="273239"/>
                </a:solidFill>
                <a:effectLst/>
                <a:latin typeface="Nunito" pitchFamily="2" charset="77"/>
              </a:rPr>
              <a:t> grid.count</a:t>
            </a:r>
            <a:r>
              <a:rPr lang="en-ID" b="0" i="0" u="none" strike="noStrike" dirty="0">
                <a:solidFill>
                  <a:srgbClr val="273239"/>
                </a:solidFill>
                <a:effectLst/>
                <a:latin typeface="Nunito" pitchFamily="2" charset="77"/>
              </a:rPr>
              <a:t> property and specify the number of columns.</a:t>
            </a:r>
            <a:endParaRPr lang="en-US" dirty="0">
              <a:solidFill>
                <a:srgbClr val="273239"/>
              </a:solidFill>
              <a:latin typeface="Nunito" pitchFamily="2" charset="77"/>
            </a:endParaRPr>
          </a:p>
          <a:p>
            <a:pPr marL="342900" indent="-342900" algn="l" fontAlgn="base">
              <a:buAutoNum type="arabicPeriod"/>
            </a:pPr>
            <a:r>
              <a:rPr lang="en-ID" b="0" i="0" u="none" strike="noStrike" dirty="0">
                <a:solidFill>
                  <a:srgbClr val="273239"/>
                </a:solidFill>
                <a:effectLst/>
                <a:latin typeface="Nunito" pitchFamily="2" charset="77"/>
              </a:rPr>
              <a:t>gridView.extend allows the maximum pixel width of a tile.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64F6AE2-A3FA-8DA9-0EBA-F3E70F1D3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208414"/>
            <a:ext cx="4381842" cy="49055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3CF28EC-F214-57AB-55DF-DCA24AC98A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4746" y="3508172"/>
            <a:ext cx="1744096" cy="288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116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8F176-02E8-B931-36BC-2C252A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415" y="198723"/>
            <a:ext cx="5623237" cy="414381"/>
          </a:xfrm>
        </p:spPr>
        <p:txBody>
          <a:bodyPr/>
          <a:lstStyle/>
          <a:p>
            <a:r>
              <a:rPr lang="en-US" dirty="0"/>
              <a:t>Standard Widget – List 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9097D6-6292-9CD6-27CD-F6A4CA186F67}"/>
              </a:ext>
            </a:extLst>
          </p:cNvPr>
          <p:cNvSpPr txBox="1"/>
          <p:nvPr/>
        </p:nvSpPr>
        <p:spPr>
          <a:xfrm>
            <a:off x="228150" y="1195557"/>
            <a:ext cx="457424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b="1" i="0" u="none" strike="noStrike" dirty="0">
                <a:solidFill>
                  <a:srgbClr val="273239"/>
                </a:solidFill>
                <a:effectLst/>
                <a:latin typeface="Nunito" pitchFamily="2" charset="77"/>
              </a:rPr>
              <a:t>List view</a:t>
            </a:r>
            <a:r>
              <a:rPr lang="en-ID" b="0" i="0" u="none" strike="noStrike" dirty="0">
                <a:solidFill>
                  <a:srgbClr val="273239"/>
                </a:solidFill>
                <a:effectLst/>
                <a:latin typeface="Nunito" pitchFamily="2" charset="77"/>
              </a:rPr>
              <a:t> is like a column widget, but it has a plus that is it can be </a:t>
            </a:r>
            <a:r>
              <a:rPr lang="en-ID" b="0" i="1" u="none" strike="noStrike" dirty="0">
                <a:solidFill>
                  <a:srgbClr val="273239"/>
                </a:solidFill>
                <a:effectLst/>
                <a:latin typeface="Nunito" pitchFamily="2" charset="77"/>
              </a:rPr>
              <a:t>scrollable</a:t>
            </a:r>
            <a:r>
              <a:rPr lang="en-ID" b="0" i="0" u="none" strike="noStrike" dirty="0">
                <a:solidFill>
                  <a:srgbClr val="273239"/>
                </a:solidFill>
                <a:effectLst/>
                <a:latin typeface="Nunito" pitchFamily="2" charset="77"/>
              </a:rPr>
              <a:t>. Listview can be horizontal or vertical. If the contents in the list view are not fitting then it adds </a:t>
            </a:r>
            <a:r>
              <a:rPr lang="en-ID" b="0" i="1" u="none" strike="noStrike" dirty="0">
                <a:solidFill>
                  <a:srgbClr val="273239"/>
                </a:solidFill>
                <a:effectLst/>
                <a:latin typeface="Nunito" pitchFamily="2" charset="77"/>
              </a:rPr>
              <a:t>scrollable </a:t>
            </a:r>
            <a:r>
              <a:rPr lang="en-ID" b="0" i="0" u="none" strike="noStrike" dirty="0">
                <a:solidFill>
                  <a:srgbClr val="273239"/>
                </a:solidFill>
                <a:effectLst/>
                <a:latin typeface="Nunito" pitchFamily="2" charset="77"/>
              </a:rPr>
              <a:t>functionality.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58A756-2BF8-54C0-D052-342C33303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7586" y="706634"/>
            <a:ext cx="3492560" cy="57294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A905860-D008-6885-09C5-B03AB9B4E3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0416" y="2749330"/>
            <a:ext cx="1816752" cy="3316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473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9C388-E7C9-9518-9FAB-DBBDD9DD6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113302"/>
            <a:ext cx="4747323" cy="651402"/>
          </a:xfrm>
        </p:spPr>
        <p:txBody>
          <a:bodyPr/>
          <a:lstStyle/>
          <a:p>
            <a:r>
              <a:rPr lang="en-US" dirty="0"/>
              <a:t>Standard Widget -Stack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D017E0-A430-21D3-8085-A56D239659E7}"/>
              </a:ext>
            </a:extLst>
          </p:cNvPr>
          <p:cNvSpPr txBox="1"/>
          <p:nvPr/>
        </p:nvSpPr>
        <p:spPr>
          <a:xfrm>
            <a:off x="395536" y="1178785"/>
            <a:ext cx="457424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500" b="0" i="0" u="none" strike="noStrike" dirty="0">
                <a:solidFill>
                  <a:srgbClr val="273239"/>
                </a:solidFill>
                <a:effectLst/>
              </a:rPr>
              <a:t>Everybody knows the meaning of </a:t>
            </a:r>
            <a:r>
              <a:rPr lang="en-ID" sz="1500" b="1" i="0" u="none" strike="noStrike" dirty="0">
                <a:solidFill>
                  <a:srgbClr val="273239"/>
                </a:solidFill>
                <a:effectLst/>
              </a:rPr>
              <a:t>stack</a:t>
            </a:r>
            <a:r>
              <a:rPr lang="en-ID" sz="1500" b="0" i="0" u="none" strike="noStrike" dirty="0">
                <a:solidFill>
                  <a:srgbClr val="273239"/>
                </a:solidFill>
                <a:effectLst/>
              </a:rPr>
              <a:t>, i.e on top of another. Exactly this widget serve in that way we can put the widget on top of another.</a:t>
            </a:r>
            <a:endParaRPr lang="en-US" sz="1500" b="0" i="0" u="none" strike="noStrike" dirty="0">
              <a:solidFill>
                <a:srgbClr val="273239"/>
              </a:solidFill>
              <a:effectLst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ID" sz="1500" b="0" i="0" u="none" strike="noStrike" dirty="0">
                <a:solidFill>
                  <a:srgbClr val="273239"/>
                </a:solidFill>
                <a:effectLst/>
              </a:rPr>
              <a:t>The First widget in the list of children is the base widget; subsequent children are overlaid on top of that base widget.</a:t>
            </a:r>
            <a:endParaRPr lang="en-US" sz="1500" b="0" i="0" u="none" strike="noStrike" dirty="0">
              <a:solidFill>
                <a:srgbClr val="273239"/>
              </a:solidFill>
              <a:effectLst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ID" sz="1500" b="0" i="0" u="none" strike="noStrike" dirty="0">
                <a:solidFill>
                  <a:srgbClr val="273239"/>
                </a:solidFill>
                <a:effectLst/>
              </a:rPr>
              <a:t>The stack can not be scrollable.</a:t>
            </a:r>
            <a:endParaRPr lang="en-US" sz="1500" b="0" i="0" u="none" strike="noStrike" dirty="0">
              <a:solidFill>
                <a:srgbClr val="273239"/>
              </a:solidFill>
              <a:effectLst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ID" sz="1500" dirty="0"/>
              <a:t>This is not similar to column widget, in column widget the children are in a column fashion that is one after another not overlapping to each other, but in the stack widget case we can see the widgets can be overlapped to each other.</a:t>
            </a:r>
            <a:endParaRPr lang="en-ID" sz="1500" b="0" i="0" u="none" strike="noStrike" dirty="0">
              <a:solidFill>
                <a:srgbClr val="273239"/>
              </a:solidFill>
              <a:effectLst/>
            </a:endParaRPr>
          </a:p>
          <a:p>
            <a:br>
              <a:rPr lang="en-ID" dirty="0"/>
            </a:b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66A81C-66EF-3FA8-D9F7-806D3B02C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177" y="3805758"/>
            <a:ext cx="1642416" cy="28567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A40680-8F91-C66D-6B85-73AEF3783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2698" y="378806"/>
            <a:ext cx="3460750" cy="5955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757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5E8B6-CD09-0289-2515-9C72F661E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3188853" cy="595664"/>
          </a:xfrm>
        </p:spPr>
        <p:txBody>
          <a:bodyPr/>
          <a:lstStyle/>
          <a:p>
            <a:r>
              <a:rPr lang="en-US" dirty="0"/>
              <a:t>Aligning Widget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5DB799-F02B-9677-66B6-063462C41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8497" y="2862108"/>
            <a:ext cx="6450101" cy="33359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81D2F89-B7E7-EB9A-5792-E91A2C19FE76}"/>
              </a:ext>
            </a:extLst>
          </p:cNvPr>
          <p:cNvSpPr txBox="1"/>
          <p:nvPr/>
        </p:nvSpPr>
        <p:spPr>
          <a:xfrm>
            <a:off x="155402" y="659939"/>
            <a:ext cx="460375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D" b="0" i="0" u="none" strike="noStrike" dirty="0">
                <a:solidFill>
                  <a:srgbClr val="212121"/>
                </a:solidFill>
                <a:effectLst/>
                <a:latin typeface="Google Sans Text"/>
              </a:rPr>
              <a:t>You control how a row or column aligns its children using the mainAxisAlignment and crossAxisAlignmentproperties. For a row, the main axis runs horizontally and the cross axis runs vertically. For a column, the main axis runs vertically and the cross axis runs horizontally.</a:t>
            </a:r>
          </a:p>
          <a:p>
            <a:br>
              <a:rPr lang="en-ID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592543"/>
      </p:ext>
    </p:extLst>
  </p:cSld>
  <p:clrMapOvr>
    <a:masterClrMapping/>
  </p:clrMapOvr>
</p:sld>
</file>

<file path=ppt/theme/theme1.xml><?xml version="1.0" encoding="utf-8"?>
<a:theme xmlns:a="http://schemas.openxmlformats.org/drawingml/2006/main" name="0-Blanko-PPT-sesi-1 Baru (3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0-Blanko-PPT-sesi-1 Baru (3)</Template>
  <TotalTime>218</TotalTime>
  <Words>166</Words>
  <Application>Microsoft Office PowerPoint</Application>
  <PresentationFormat>On-screen Show (4:3)</PresentationFormat>
  <Paragraphs>28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0-Blanko-PPT-sesi-1 Baru (3)</vt:lpstr>
      <vt:lpstr>Taufik Rendi Anggara, S.Si, M.T, LA (IRCA), PCEP, CIBIA</vt:lpstr>
      <vt:lpstr>Layout Component</vt:lpstr>
      <vt:lpstr>Basic Flutter Layout</vt:lpstr>
      <vt:lpstr>PowerPoint Presentation</vt:lpstr>
      <vt:lpstr>Standard Widget - Container</vt:lpstr>
      <vt:lpstr>Standard Widget – Grid View</vt:lpstr>
      <vt:lpstr>Standard Widget – List View</vt:lpstr>
      <vt:lpstr>Standard Widget -Stack</vt:lpstr>
      <vt:lpstr>Aligning Widget</vt:lpstr>
      <vt:lpstr>Sample Layout</vt:lpstr>
      <vt:lpstr>Sample Layout (2)</vt:lpstr>
      <vt:lpstr>Continued..</vt:lpstr>
      <vt:lpstr>Continued..</vt:lpstr>
      <vt:lpstr>Slicing Folder &amp;  Code Technique</vt:lpstr>
      <vt:lpstr>Homework Task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Mulyo.W</dc:creator>
  <cp:lastModifiedBy>office34074</cp:lastModifiedBy>
  <cp:revision>46</cp:revision>
  <dcterms:created xsi:type="dcterms:W3CDTF">2019-09-17T08:27:08Z</dcterms:created>
  <dcterms:modified xsi:type="dcterms:W3CDTF">2024-10-04T09:50:53Z</dcterms:modified>
</cp:coreProperties>
</file>

<file path=docProps/thumbnail.jpeg>
</file>